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71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5" r:id="rId18"/>
    <p:sldId id="276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1"/>
  </p:normalViewPr>
  <p:slideViewPr>
    <p:cSldViewPr snapToGrid="0" snapToObjects="1">
      <p:cViewPr varScale="1">
        <p:scale>
          <a:sx n="104" d="100"/>
          <a:sy n="104" d="100"/>
        </p:scale>
        <p:origin x="13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AC8FB6-51F7-074A-AEB2-0D5C2064E749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BB35E9-A8B1-824B-92A2-B2CF6DD96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59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BB35E9-A8B1-824B-92A2-B2CF6DD96D4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46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868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266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367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27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4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317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1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50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03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398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21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134B7-A4CC-6449-A23F-40AB01AFEB8F}" type="datetimeFigureOut">
              <a:rPr lang="en-US" smtClean="0"/>
              <a:t>10/23/15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A32795-41BE-3042-81BD-99E92452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4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I/O Examples + Description = SQL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Chenglong</a:t>
            </a:r>
            <a:r>
              <a:rPr lang="en-US" dirty="0" smtClean="0"/>
              <a:t> Wang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5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1: Extract 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Description: </a:t>
            </a:r>
          </a:p>
          <a:p>
            <a:pPr lvl="1"/>
            <a:r>
              <a:rPr lang="en-US" dirty="0" smtClean="0"/>
              <a:t>That </a:t>
            </a:r>
            <a:r>
              <a:rPr lang="en-US" dirty="0"/>
              <a:t>is, the last record in each group should be returned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Record -&gt; row</a:t>
            </a:r>
          </a:p>
          <a:p>
            <a:pPr lvl="2"/>
            <a:r>
              <a:rPr lang="en-US" dirty="0" smtClean="0"/>
              <a:t>Each group -&gt; aggregation on group</a:t>
            </a:r>
          </a:p>
          <a:p>
            <a:pPr lvl="2"/>
            <a:r>
              <a:rPr lang="en-US" dirty="0" smtClean="0"/>
              <a:t>Last -&gt; aggregation function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 smtClean="0"/>
              <a:t>Example:</a:t>
            </a:r>
          </a:p>
          <a:p>
            <a:pPr lvl="1"/>
            <a:r>
              <a:rPr lang="en-US" dirty="0" smtClean="0"/>
              <a:t>Filter (T, f)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25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2: Synthesizing candidate programs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 r T :=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r.attr1 =  phi(</a:t>
            </a:r>
            <a:r>
              <a:rPr lang="en-US" dirty="0" err="1" smtClean="0"/>
              <a:t>r.attrlist</a:t>
            </a:r>
            <a:r>
              <a:rPr lang="en-US" dirty="0" smtClean="0"/>
              <a:t>[a1</a:t>
            </a:r>
            <a:r>
              <a:rPr lang="en-US" dirty="0"/>
              <a:t>, a2, a3]</a:t>
            </a:r>
            <a:r>
              <a:rPr lang="en-US" dirty="0" smtClean="0"/>
              <a:t>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             </a:t>
            </a:r>
            <a:r>
              <a:rPr lang="en-US" dirty="0" err="1" smtClean="0"/>
              <a:t>agrfun</a:t>
            </a:r>
            <a:r>
              <a:rPr lang="en-US" dirty="0" smtClean="0"/>
              <a:t>(attr3, </a:t>
            </a:r>
            <a:r>
              <a:rPr lang="en-US" dirty="0" err="1" smtClean="0"/>
              <a:t>attrlist</a:t>
            </a:r>
            <a:r>
              <a:rPr lang="en-US" dirty="0" smtClean="0"/>
              <a:t>[a1, a2, a3]))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a</a:t>
            </a:r>
            <a:r>
              <a:rPr lang="en-US" dirty="0" err="1" smtClean="0"/>
              <a:t>ttri</a:t>
            </a:r>
            <a:r>
              <a:rPr lang="en-US" dirty="0" smtClean="0"/>
              <a:t> : some attribute of a row 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</a:t>
            </a:r>
            <a:r>
              <a:rPr lang="en-US" dirty="0" err="1" smtClean="0"/>
              <a:t>grfun</a:t>
            </a:r>
            <a:r>
              <a:rPr lang="en-US" dirty="0" smtClean="0"/>
              <a:t>: some aggregation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5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3: Refine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 r T := </a:t>
            </a:r>
          </a:p>
          <a:p>
            <a:pPr marL="0" indent="0">
              <a:buNone/>
            </a:pPr>
            <a:r>
              <a:rPr lang="en-US" dirty="0"/>
              <a:t> r.attr1 =  </a:t>
            </a:r>
            <a:r>
              <a:rPr lang="en-US" dirty="0" smtClean="0"/>
              <a:t>phi(</a:t>
            </a:r>
            <a:r>
              <a:rPr lang="en-US" dirty="0" err="1" smtClean="0"/>
              <a:t>r.attrlist</a:t>
            </a:r>
            <a:r>
              <a:rPr lang="en-US" dirty="0" smtClean="0"/>
              <a:t>[a1</a:t>
            </a:r>
            <a:r>
              <a:rPr lang="en-US" dirty="0"/>
              <a:t>, a2, a3]</a:t>
            </a:r>
            <a:r>
              <a:rPr lang="en-US" dirty="0" smtClean="0"/>
              <a:t>, </a:t>
            </a:r>
          </a:p>
          <a:p>
            <a:pPr marL="0" indent="0">
              <a:buNone/>
            </a:pPr>
            <a:r>
              <a:rPr lang="en-US" dirty="0"/>
              <a:t>	 </a:t>
            </a:r>
            <a:r>
              <a:rPr lang="en-US" dirty="0" smtClean="0"/>
              <a:t>            </a:t>
            </a:r>
            <a:r>
              <a:rPr lang="en-US" dirty="0" err="1" smtClean="0"/>
              <a:t>agrfun</a:t>
            </a:r>
            <a:r>
              <a:rPr lang="en-US" dirty="0" smtClean="0"/>
              <a:t>(attr3</a:t>
            </a:r>
            <a:r>
              <a:rPr lang="en-US" dirty="0"/>
              <a:t>, </a:t>
            </a:r>
            <a:r>
              <a:rPr lang="en-US" dirty="0" err="1" smtClean="0"/>
              <a:t>attrlist</a:t>
            </a:r>
            <a:r>
              <a:rPr lang="en-US" dirty="0" smtClean="0"/>
              <a:t>[a1</a:t>
            </a:r>
            <a:r>
              <a:rPr lang="en-US" dirty="0"/>
              <a:t>, a2, a3]))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>
              <a:sym typeface="Wingdings"/>
            </a:endParaRPr>
          </a:p>
          <a:p>
            <a:pPr marL="0" indent="0">
              <a:buNone/>
            </a:pPr>
            <a:r>
              <a:rPr lang="en-US" dirty="0" smtClean="0">
                <a:sym typeface="Wingdings"/>
              </a:rPr>
              <a:t>F1 := </a:t>
            </a:r>
            <a:r>
              <a:rPr lang="en-US" dirty="0" err="1" smtClean="0">
                <a:sym typeface="Wingdings"/>
              </a:rPr>
              <a:t>r.id</a:t>
            </a:r>
            <a:r>
              <a:rPr lang="en-US" dirty="0" smtClean="0">
                <a:sym typeface="Wingdings"/>
              </a:rPr>
              <a:t> = phi(</a:t>
            </a:r>
            <a:r>
              <a:rPr lang="en-US" dirty="0" err="1" smtClean="0">
                <a:sym typeface="Wingdings"/>
              </a:rPr>
              <a:t>r.Name</a:t>
            </a:r>
            <a:r>
              <a:rPr lang="en-US" dirty="0" smtClean="0">
                <a:sym typeface="Wingdings"/>
              </a:rPr>
              <a:t>, max(id, Name))</a:t>
            </a:r>
          </a:p>
          <a:p>
            <a:pPr marL="0" indent="0">
              <a:buNone/>
            </a:pPr>
            <a:r>
              <a:rPr lang="en-US" dirty="0" smtClean="0">
                <a:sym typeface="Wingdings"/>
              </a:rPr>
              <a:t>F2 := </a:t>
            </a:r>
            <a:r>
              <a:rPr lang="en-US" dirty="0" err="1" smtClean="0">
                <a:sym typeface="Wingdings"/>
              </a:rPr>
              <a:t>r.otherColumn</a:t>
            </a:r>
            <a:r>
              <a:rPr lang="en-US" dirty="0" smtClean="0">
                <a:sym typeface="Wingdings"/>
              </a:rPr>
              <a:t> = phi(</a:t>
            </a:r>
            <a:r>
              <a:rPr lang="en-US" dirty="0" err="1" smtClean="0">
                <a:sym typeface="Wingdings"/>
              </a:rPr>
              <a:t>r.Name</a:t>
            </a:r>
            <a:r>
              <a:rPr lang="en-US" dirty="0" smtClean="0">
                <a:sym typeface="Wingdings"/>
              </a:rPr>
              <a:t>, max(</a:t>
            </a:r>
            <a:r>
              <a:rPr lang="en-US" dirty="0" err="1" smtClean="0">
                <a:sym typeface="Wingdings"/>
              </a:rPr>
              <a:t>otherColumn</a:t>
            </a:r>
            <a:r>
              <a:rPr lang="en-US" dirty="0" smtClean="0">
                <a:sym typeface="Wingdings"/>
              </a:rPr>
              <a:t>, Name))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296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4: Interact with users for top </a:t>
            </a:r>
            <a:r>
              <a:rPr lang="en-US" dirty="0" err="1" smtClean="0"/>
              <a:t>candicates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ym typeface="Wingdings"/>
              </a:rPr>
              <a:t>F1 := </a:t>
            </a:r>
            <a:r>
              <a:rPr lang="en-US" dirty="0" err="1">
                <a:sym typeface="Wingdings"/>
              </a:rPr>
              <a:t>r.id</a:t>
            </a:r>
            <a:r>
              <a:rPr lang="en-US" dirty="0">
                <a:sym typeface="Wingdings"/>
              </a:rPr>
              <a:t> = phi(</a:t>
            </a:r>
            <a:r>
              <a:rPr lang="en-US" dirty="0" err="1">
                <a:sym typeface="Wingdings"/>
              </a:rPr>
              <a:t>r.Name</a:t>
            </a:r>
            <a:r>
              <a:rPr lang="en-US" dirty="0">
                <a:sym typeface="Wingdings"/>
              </a:rPr>
              <a:t>, max(id, Name</a:t>
            </a:r>
            <a:r>
              <a:rPr lang="en-US" dirty="0" smtClean="0">
                <a:sym typeface="Wingdings"/>
              </a:rPr>
              <a:t>))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dirty="0" smtClean="0">
                <a:sym typeface="Wingdings"/>
              </a:rPr>
              <a:t> “</a:t>
            </a:r>
            <a:r>
              <a:rPr lang="en-US" dirty="0"/>
              <a:t>That is, the last record in each group should be returned</a:t>
            </a:r>
            <a:r>
              <a:rPr lang="en-US" dirty="0" smtClean="0"/>
              <a:t>.</a:t>
            </a:r>
            <a:r>
              <a:rPr lang="en-US" dirty="0" smtClean="0">
                <a:sym typeface="Wingdings"/>
              </a:rPr>
              <a:t>”</a:t>
            </a:r>
          </a:p>
          <a:p>
            <a:pPr marL="342900" lvl="1" indent="-342900">
              <a:spcBef>
                <a:spcPts val="1000"/>
              </a:spcBef>
              <a:buFont typeface="Wingdings" charset="2"/>
              <a:buChar char="è"/>
            </a:pPr>
            <a:r>
              <a:rPr lang="en-US" dirty="0" smtClean="0">
                <a:sym typeface="Wingdings"/>
              </a:rPr>
              <a:t>“That is, the record with max id in each Name group should be returned”</a:t>
            </a:r>
          </a:p>
          <a:p>
            <a:pPr marL="342900" lvl="1" indent="-342900">
              <a:spcBef>
                <a:spcPts val="1000"/>
              </a:spcBef>
              <a:buFont typeface="Wingdings" charset="2"/>
              <a:buChar char="è"/>
            </a:pPr>
            <a:endParaRPr lang="en-US" dirty="0">
              <a:sym typeface="Wingdings"/>
            </a:endParaRPr>
          </a:p>
          <a:p>
            <a:pPr marL="0" indent="0">
              <a:buNone/>
            </a:pPr>
            <a:r>
              <a:rPr lang="en-US" dirty="0">
                <a:sym typeface="Wingdings"/>
              </a:rPr>
              <a:t>F2 := </a:t>
            </a:r>
            <a:r>
              <a:rPr lang="en-US" dirty="0" err="1">
                <a:sym typeface="Wingdings"/>
              </a:rPr>
              <a:t>r.otherColumn</a:t>
            </a:r>
            <a:r>
              <a:rPr lang="en-US" dirty="0">
                <a:sym typeface="Wingdings"/>
              </a:rPr>
              <a:t> = phi(</a:t>
            </a:r>
            <a:r>
              <a:rPr lang="en-US" dirty="0" err="1">
                <a:sym typeface="Wingdings"/>
              </a:rPr>
              <a:t>r.Name</a:t>
            </a:r>
            <a:r>
              <a:rPr lang="en-US" dirty="0">
                <a:sym typeface="Wingdings"/>
              </a:rPr>
              <a:t>, max(</a:t>
            </a:r>
            <a:r>
              <a:rPr lang="en-US" dirty="0" err="1">
                <a:sym typeface="Wingdings"/>
              </a:rPr>
              <a:t>otherColumn</a:t>
            </a:r>
            <a:r>
              <a:rPr lang="en-US" dirty="0">
                <a:sym typeface="Wingdings"/>
              </a:rPr>
              <a:t>, Name))</a:t>
            </a:r>
            <a:endParaRPr lang="en-US" dirty="0"/>
          </a:p>
          <a:p>
            <a:pPr marL="0" lvl="1" indent="0">
              <a:spcBef>
                <a:spcPts val="1000"/>
              </a:spcBef>
              <a:buNone/>
            </a:pPr>
            <a:r>
              <a:rPr lang="en-US" dirty="0">
                <a:sym typeface="Wingdings"/>
              </a:rPr>
              <a:t> “</a:t>
            </a:r>
            <a:r>
              <a:rPr lang="en-US" dirty="0"/>
              <a:t>That is, the last record in each group should be returned.</a:t>
            </a:r>
            <a:r>
              <a:rPr lang="en-US" dirty="0">
                <a:sym typeface="Wingdings"/>
              </a:rPr>
              <a:t>”</a:t>
            </a:r>
          </a:p>
          <a:p>
            <a:pPr marL="0" lvl="1" indent="0">
              <a:spcBef>
                <a:spcPts val="1000"/>
              </a:spcBef>
              <a:buNone/>
            </a:pPr>
            <a:r>
              <a:rPr lang="en-US" dirty="0">
                <a:sym typeface="Wingdings"/>
              </a:rPr>
              <a:t> “That is, the record with max </a:t>
            </a:r>
            <a:r>
              <a:rPr lang="en-US" dirty="0" err="1" smtClean="0">
                <a:sym typeface="Wingdings"/>
              </a:rPr>
              <a:t>otherColumn</a:t>
            </a:r>
            <a:r>
              <a:rPr lang="en-US" dirty="0" smtClean="0">
                <a:sym typeface="Wingdings"/>
              </a:rPr>
              <a:t> in </a:t>
            </a:r>
            <a:r>
              <a:rPr lang="en-US" dirty="0">
                <a:sym typeface="Wingdings"/>
              </a:rPr>
              <a:t>each Name group should be returned”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00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5: translation to 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Filter (T, f r =&gt; </a:t>
            </a:r>
            <a:r>
              <a:rPr lang="en-US" dirty="0" err="1" smtClean="0">
                <a:sym typeface="Wingdings"/>
              </a:rPr>
              <a:t>r.id</a:t>
            </a:r>
            <a:r>
              <a:rPr lang="en-US" dirty="0" smtClean="0">
                <a:sym typeface="Wingdings"/>
              </a:rPr>
              <a:t> </a:t>
            </a:r>
            <a:r>
              <a:rPr lang="en-US" dirty="0">
                <a:sym typeface="Wingdings"/>
              </a:rPr>
              <a:t>= phi(</a:t>
            </a:r>
            <a:r>
              <a:rPr lang="en-US" dirty="0" err="1">
                <a:sym typeface="Wingdings"/>
              </a:rPr>
              <a:t>r.Name</a:t>
            </a:r>
            <a:r>
              <a:rPr lang="en-US" dirty="0">
                <a:sym typeface="Wingdings"/>
              </a:rPr>
              <a:t>, max(id, Name</a:t>
            </a:r>
            <a:r>
              <a:rPr lang="en-US" dirty="0" smtClean="0">
                <a:sym typeface="Wingdings"/>
              </a:rPr>
              <a:t>))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Select t1.id, t1.Name, t1.otherColumn </a:t>
            </a:r>
          </a:p>
          <a:p>
            <a:pPr marL="0" indent="0">
              <a:buNone/>
            </a:pPr>
            <a:r>
              <a:rPr lang="en-US" dirty="0" smtClean="0"/>
              <a:t>   from T t1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where t1.id = (</a:t>
            </a:r>
          </a:p>
          <a:p>
            <a:pPr marL="0" indent="0">
              <a:buNone/>
            </a:pPr>
            <a:r>
              <a:rPr lang="en-US" dirty="0" smtClean="0"/>
              <a:t>	select max(id)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from T t2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where t2.Name = t1.Name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4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CN" dirty="0" smtClean="0"/>
              <a:t>Plan A: NL + PL </a:t>
            </a:r>
            <a:r>
              <a:rPr lang="en-US" altLang="zh-CN" dirty="0" smtClean="0">
                <a:sym typeface="Wingdings"/>
              </a:rPr>
              <a:t> SQL with NL interaction</a:t>
            </a:r>
          </a:p>
          <a:p>
            <a:pPr lvl="1"/>
            <a:r>
              <a:rPr lang="en-US" dirty="0" smtClean="0">
                <a:sym typeface="Wingdings"/>
              </a:rPr>
              <a:t>Need to dive into advanced queries and poor </a:t>
            </a:r>
            <a:r>
              <a:rPr lang="en-US" dirty="0" err="1" smtClean="0">
                <a:sym typeface="Wingdings"/>
              </a:rPr>
              <a:t>english</a:t>
            </a:r>
            <a:r>
              <a:rPr lang="en-US" dirty="0" smtClean="0">
                <a:sym typeface="Wingdings"/>
              </a:rPr>
              <a:t> specification</a:t>
            </a:r>
          </a:p>
          <a:p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Plan B: A framework to </a:t>
            </a:r>
            <a:r>
              <a:rPr lang="en-US" dirty="0" err="1" smtClean="0">
                <a:sym typeface="Wingdings"/>
              </a:rPr>
              <a:t>synthezie</a:t>
            </a:r>
            <a:r>
              <a:rPr lang="en-US" dirty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SQL from multiple source</a:t>
            </a:r>
          </a:p>
          <a:p>
            <a:pPr lvl="1"/>
            <a:r>
              <a:rPr lang="en-US" dirty="0" smtClean="0">
                <a:sym typeface="Wingdings"/>
              </a:rPr>
              <a:t>Demonstration + I/O example</a:t>
            </a:r>
          </a:p>
          <a:p>
            <a:pPr lvl="1"/>
            <a:r>
              <a:rPr lang="en-US" dirty="0" smtClean="0">
                <a:sym typeface="Wingdings"/>
              </a:rPr>
              <a:t>NL + Demonstration</a:t>
            </a:r>
          </a:p>
          <a:p>
            <a:pPr lvl="1"/>
            <a:r>
              <a:rPr lang="en-US" dirty="0" smtClean="0">
                <a:sym typeface="Wingdings"/>
              </a:rPr>
              <a:t>NL + I/O</a:t>
            </a:r>
          </a:p>
          <a:p>
            <a:pPr lvl="1"/>
            <a:r>
              <a:rPr lang="en-US" dirty="0" smtClean="0">
                <a:sym typeface="Wingdings"/>
              </a:rPr>
              <a:t>NL + old SQL query</a:t>
            </a:r>
          </a:p>
          <a:p>
            <a:pPr lvl="1"/>
            <a:r>
              <a:rPr lang="en-US" dirty="0" smtClean="0">
                <a:sym typeface="Wingdings"/>
              </a:rPr>
              <a:t>Too much? How to present it?</a:t>
            </a:r>
          </a:p>
          <a:p>
            <a:pPr lvl="1"/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Plan C: New interface for user to program SQL</a:t>
            </a:r>
          </a:p>
          <a:p>
            <a:pPr lvl="1"/>
            <a:r>
              <a:rPr lang="en-US" dirty="0" smtClean="0">
                <a:sym typeface="Wingdings"/>
              </a:rPr>
              <a:t>More HCI research?</a:t>
            </a:r>
          </a:p>
        </p:txBody>
      </p:sp>
    </p:spTree>
    <p:extLst>
      <p:ext uri="{BB962C8B-B14F-4D97-AF65-F5344CB8AC3E}">
        <p14:creationId xmlns:p14="http://schemas.microsoft.com/office/powerpoint/2010/main" val="970242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additional examples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7515"/>
            <a:ext cx="9144000" cy="367877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28650" y="1374350"/>
            <a:ext cx="583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Demonstration through I/O and a computation </a:t>
            </a:r>
            <a:r>
              <a:rPr lang="en-US" dirty="0" err="1" smtClean="0">
                <a:solidFill>
                  <a:srgbClr val="0070C0"/>
                </a:solidFill>
              </a:rPr>
              <a:t>explaination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38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64" y="60505"/>
            <a:ext cx="7789448" cy="6797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363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0458"/>
            <a:ext cx="9144000" cy="406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20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common way users ask question on online SQL forums is to demonstrate the problem by providing:</a:t>
            </a:r>
          </a:p>
          <a:p>
            <a:pPr lvl="1"/>
            <a:r>
              <a:rPr lang="en-US" dirty="0" smtClean="0"/>
              <a:t>An short English description</a:t>
            </a:r>
          </a:p>
          <a:p>
            <a:pPr lvl="1"/>
            <a:r>
              <a:rPr lang="en-US" dirty="0" smtClean="0"/>
              <a:t>An I/O example pair</a:t>
            </a:r>
          </a:p>
          <a:p>
            <a:pPr lvl="1"/>
            <a:endParaRPr lang="en-US" dirty="0"/>
          </a:p>
          <a:p>
            <a:r>
              <a:rPr lang="en-US" dirty="0" smtClean="0"/>
              <a:t>These queries perform non-trivial tasks and contain advanced features:</a:t>
            </a:r>
          </a:p>
          <a:p>
            <a:pPr lvl="1"/>
            <a:r>
              <a:rPr lang="en-US" dirty="0" smtClean="0"/>
              <a:t>Tasks: Moving average, pivot, </a:t>
            </a:r>
            <a:r>
              <a:rPr lang="en-US" dirty="0" err="1" smtClean="0"/>
              <a:t>argmax</a:t>
            </a:r>
            <a:r>
              <a:rPr lang="en-US" dirty="0" smtClean="0"/>
              <a:t>, ancestor lookup</a:t>
            </a:r>
          </a:p>
          <a:p>
            <a:pPr lvl="1"/>
            <a:r>
              <a:rPr lang="en-US" dirty="0" smtClean="0"/>
              <a:t>Features: exist, aggregation, </a:t>
            </a:r>
            <a:r>
              <a:rPr lang="en-US" dirty="0" err="1" smtClean="0"/>
              <a:t>subquery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598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description + I/O examples?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End-users:</a:t>
            </a:r>
          </a:p>
          <a:p>
            <a:pPr lvl="1"/>
            <a:r>
              <a:rPr lang="en-US" dirty="0" smtClean="0"/>
              <a:t>Description can be partial and simple: do not need to worry if descriptions is complete in describing the query semantics</a:t>
            </a:r>
          </a:p>
          <a:p>
            <a:pPr lvl="1"/>
            <a:r>
              <a:rPr lang="en-US" dirty="0" smtClean="0"/>
              <a:t>IO help people to verify the correctness of their answer</a:t>
            </a:r>
          </a:p>
          <a:p>
            <a:pPr lvl="1"/>
            <a:endParaRPr lang="en-US" dirty="0"/>
          </a:p>
          <a:p>
            <a:r>
              <a:rPr lang="en-US" dirty="0" smtClean="0"/>
              <a:t>Synthesizer:</a:t>
            </a:r>
          </a:p>
          <a:p>
            <a:pPr lvl="1"/>
            <a:r>
              <a:rPr lang="en-US" dirty="0" smtClean="0"/>
              <a:t>Examples and descriptions provide different constraints in the task</a:t>
            </a:r>
          </a:p>
          <a:p>
            <a:pPr lvl="2"/>
            <a:r>
              <a:rPr lang="en-US" dirty="0" smtClean="0"/>
              <a:t>Descriptions: critical but partial: express certain relationship between some columns</a:t>
            </a:r>
          </a:p>
          <a:p>
            <a:pPr lvl="2"/>
            <a:r>
              <a:rPr lang="en-US" dirty="0" smtClean="0"/>
              <a:t>Examples: complete but complex constraints are hard to infer</a:t>
            </a:r>
          </a:p>
          <a:p>
            <a:pPr lvl="1"/>
            <a:r>
              <a:rPr lang="en-US" dirty="0" smtClean="0"/>
              <a:t>Do not fully depend on quality of the description</a:t>
            </a:r>
          </a:p>
        </p:txBody>
      </p:sp>
    </p:spTree>
    <p:extLst>
      <p:ext uri="{BB962C8B-B14F-4D97-AF65-F5344CB8AC3E}">
        <p14:creationId xmlns:p14="http://schemas.microsoft.com/office/powerpoint/2010/main" val="1223957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works – NL to 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F.Li</a:t>
            </a:r>
            <a:r>
              <a:rPr lang="en-US" dirty="0" smtClean="0"/>
              <a:t> et al: Constructing </a:t>
            </a:r>
            <a:r>
              <a:rPr lang="en-US" dirty="0"/>
              <a:t>an Interactive Natural Language Interface for Relational </a:t>
            </a:r>
            <a:r>
              <a:rPr lang="en-US" dirty="0" smtClean="0"/>
              <a:t>Databases</a:t>
            </a:r>
          </a:p>
          <a:p>
            <a:pPr lvl="1"/>
            <a:r>
              <a:rPr lang="en-US" dirty="0" smtClean="0"/>
              <a:t>Input as natural languages, map parse tree to query tree</a:t>
            </a:r>
          </a:p>
          <a:p>
            <a:pPr lvl="1"/>
            <a:r>
              <a:rPr lang="en-US" dirty="0" smtClean="0"/>
              <a:t>Interact with users to resolve description ambiguities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err="1" smtClean="0"/>
              <a:t>S.Guwalni</a:t>
            </a:r>
            <a:r>
              <a:rPr lang="en-US" dirty="0" smtClean="0"/>
              <a:t> et al: </a:t>
            </a:r>
            <a:r>
              <a:rPr lang="en-US" dirty="0" err="1" smtClean="0"/>
              <a:t>NLyze</a:t>
            </a:r>
            <a:r>
              <a:rPr lang="en-US" dirty="0" smtClean="0"/>
              <a:t> paper</a:t>
            </a:r>
          </a:p>
          <a:p>
            <a:pPr lvl="1"/>
            <a:r>
              <a:rPr lang="en-US" dirty="0" smtClean="0"/>
              <a:t>Pattern based translation from NL to PL</a:t>
            </a:r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05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works – I/O to 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S.Zhang</a:t>
            </a:r>
            <a:r>
              <a:rPr lang="en-US" dirty="0" smtClean="0"/>
              <a:t> </a:t>
            </a:r>
            <a:r>
              <a:rPr lang="en-US" dirty="0"/>
              <a:t>et al, Automatically synthesizing SQL queries from input-output examples</a:t>
            </a:r>
          </a:p>
          <a:p>
            <a:pPr lvl="1"/>
            <a:r>
              <a:rPr lang="en-US" dirty="0" smtClean="0"/>
              <a:t>Input as I/O examples</a:t>
            </a:r>
          </a:p>
          <a:p>
            <a:pPr lvl="1"/>
            <a:r>
              <a:rPr lang="en-US" dirty="0" smtClean="0"/>
              <a:t>Synthesize query through heuristic search</a:t>
            </a:r>
          </a:p>
          <a:p>
            <a:pPr lvl="1"/>
            <a:r>
              <a:rPr lang="en-US" dirty="0" smtClean="0"/>
              <a:t>Support a subset of SQL features: </a:t>
            </a:r>
          </a:p>
          <a:p>
            <a:pPr lvl="2"/>
            <a:r>
              <a:rPr lang="en-US" dirty="0" smtClean="0"/>
              <a:t>Aggregation, in, having, join, but not sub-query</a:t>
            </a:r>
          </a:p>
          <a:p>
            <a:pPr lvl="2"/>
            <a:endParaRPr lang="en-US" dirty="0"/>
          </a:p>
          <a:p>
            <a:r>
              <a:rPr lang="en-US" dirty="0" err="1" smtClean="0"/>
              <a:t>Rishabh</a:t>
            </a:r>
            <a:r>
              <a:rPr lang="en-US" dirty="0" smtClean="0"/>
              <a:t>, </a:t>
            </a:r>
            <a:r>
              <a:rPr lang="en-US" dirty="0" err="1" smtClean="0"/>
              <a:t>Sumit</a:t>
            </a:r>
            <a:r>
              <a:rPr lang="en-US" dirty="0"/>
              <a:t>: Learning Semantic </a:t>
            </a:r>
            <a:r>
              <a:rPr lang="en-US" dirty="0" smtClean="0"/>
              <a:t>String Transformations </a:t>
            </a:r>
            <a:r>
              <a:rPr lang="en-US" dirty="0"/>
              <a:t>from </a:t>
            </a:r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Semantically join + syntax manipulation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638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NL + PL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Sumit</a:t>
            </a:r>
            <a:r>
              <a:rPr lang="en-US" dirty="0"/>
              <a:t>: Compositional Program Synthesis from Natural Language and </a:t>
            </a:r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Syntax manipulation with natural language description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Manshadi</a:t>
            </a:r>
            <a:r>
              <a:rPr lang="en-US" dirty="0" smtClean="0"/>
              <a:t> et al: Integrating </a:t>
            </a:r>
            <a:r>
              <a:rPr lang="en-US" dirty="0"/>
              <a:t>Programming by Example and Natural Language Programming</a:t>
            </a:r>
            <a:endParaRPr lang="en-US" dirty="0"/>
          </a:p>
          <a:p>
            <a:pPr lvl="1"/>
            <a:r>
              <a:rPr lang="en-US" dirty="0" smtClean="0"/>
              <a:t>NLPBE</a:t>
            </a:r>
            <a:r>
              <a:rPr lang="en-US" dirty="0" smtClean="0"/>
              <a:t> </a:t>
            </a:r>
            <a:r>
              <a:rPr lang="en-US" dirty="0" smtClean="0"/>
              <a:t>probabilistic </a:t>
            </a:r>
            <a:r>
              <a:rPr lang="en-US" dirty="0" smtClean="0"/>
              <a:t>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16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Existing works are quite powerful in solving such questions, we need to:</a:t>
            </a:r>
          </a:p>
          <a:p>
            <a:pPr lvl="1"/>
            <a:r>
              <a:rPr lang="en-US" dirty="0" smtClean="0"/>
              <a:t>Deal with poor and partial </a:t>
            </a:r>
            <a:r>
              <a:rPr lang="en-US" dirty="0"/>
              <a:t>E</a:t>
            </a:r>
            <a:r>
              <a:rPr lang="en-US" dirty="0" smtClean="0"/>
              <a:t>nglish description </a:t>
            </a:r>
          </a:p>
          <a:p>
            <a:pPr marL="914400" lvl="2" indent="0">
              <a:buNone/>
            </a:pPr>
            <a:r>
              <a:rPr lang="en-US" dirty="0" smtClean="0"/>
              <a:t>[H.V. </a:t>
            </a:r>
            <a:r>
              <a:rPr lang="en-US" dirty="0" err="1" smtClean="0"/>
              <a:t>Jagadish</a:t>
            </a:r>
            <a:r>
              <a:rPr lang="en-US" dirty="0" smtClean="0"/>
              <a:t>] [</a:t>
            </a:r>
            <a:r>
              <a:rPr lang="en-US" dirty="0" err="1" smtClean="0"/>
              <a:t>Sumit</a:t>
            </a:r>
            <a:r>
              <a:rPr lang="en-US" dirty="0" smtClean="0"/>
              <a:t>]</a:t>
            </a:r>
          </a:p>
          <a:p>
            <a:pPr lvl="1"/>
            <a:r>
              <a:rPr lang="en-US" dirty="0" smtClean="0"/>
              <a:t>Support sub-query, moving average, pivot </a:t>
            </a:r>
          </a:p>
          <a:p>
            <a:pPr marL="914400" lvl="2" indent="0">
              <a:buNone/>
            </a:pPr>
            <a:r>
              <a:rPr lang="en-US" dirty="0" smtClean="0"/>
              <a:t>[Sai Zhang]</a:t>
            </a:r>
          </a:p>
          <a:p>
            <a:pPr lvl="1"/>
            <a:r>
              <a:rPr lang="en-US" dirty="0" smtClean="0"/>
              <a:t>Support join [</a:t>
            </a:r>
            <a:r>
              <a:rPr lang="en-US" dirty="0" err="1" smtClean="0"/>
              <a:t>Rishabh</a:t>
            </a:r>
            <a:r>
              <a:rPr lang="en-US" dirty="0" smtClean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74099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358" y="1940012"/>
            <a:ext cx="7886700" cy="190075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demonstration on 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err="1" smtClean="0"/>
              <a:t>NL+Example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 SQL</a:t>
            </a:r>
            <a:br>
              <a:rPr lang="en-US" dirty="0" smtClean="0">
                <a:sym typeface="Wingdings"/>
              </a:rPr>
            </a:br>
            <a:r>
              <a:rPr lang="en-US" dirty="0" smtClean="0">
                <a:sym typeface="Wingdings"/>
              </a:rPr>
              <a:t>with NL interaction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87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432" y="413254"/>
            <a:ext cx="7791805" cy="615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1143</TotalTime>
  <Words>626</Words>
  <Application>Microsoft Macintosh PowerPoint</Application>
  <PresentationFormat>On-screen Show (4:3)</PresentationFormat>
  <Paragraphs>109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</vt:lpstr>
      <vt:lpstr>Calibri Light</vt:lpstr>
      <vt:lpstr>Wingdings</vt:lpstr>
      <vt:lpstr>宋体</vt:lpstr>
      <vt:lpstr>Arial</vt:lpstr>
      <vt:lpstr>Office Theme</vt:lpstr>
      <vt:lpstr>I/O Examples + Description = SQL</vt:lpstr>
      <vt:lpstr>Observation</vt:lpstr>
      <vt:lpstr>Why description + I/O examples?</vt:lpstr>
      <vt:lpstr>Related works – NL to Query</vt:lpstr>
      <vt:lpstr>Related works – I/O to Query</vt:lpstr>
      <vt:lpstr>NL + PL</vt:lpstr>
      <vt:lpstr>Our challenges</vt:lpstr>
      <vt:lpstr>A demonstration on   NL+Example  SQL with NL interaction</vt:lpstr>
      <vt:lpstr>PowerPoint Presentation</vt:lpstr>
      <vt:lpstr>Step 1: Extract constraints</vt:lpstr>
      <vt:lpstr>Step 2: Synthesizing candidate programs </vt:lpstr>
      <vt:lpstr>Step 3: Refine results</vt:lpstr>
      <vt:lpstr>Step 4: Interact with users for top candicates</vt:lpstr>
      <vt:lpstr>Step 5: translation to SQL</vt:lpstr>
      <vt:lpstr>Proposal</vt:lpstr>
      <vt:lpstr>Some additional examples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I/O Examples + Description = SQL</dc:title>
  <dc:creator>CHENGLONG WANG</dc:creator>
  <cp:lastModifiedBy>CHENGLONG WANG</cp:lastModifiedBy>
  <cp:revision>292</cp:revision>
  <dcterms:created xsi:type="dcterms:W3CDTF">2015-10-23T01:23:57Z</dcterms:created>
  <dcterms:modified xsi:type="dcterms:W3CDTF">2015-10-23T22:26:46Z</dcterms:modified>
</cp:coreProperties>
</file>

<file path=docProps/thumbnail.jpeg>
</file>